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28" userDrawn="1">
          <p15:clr>
            <a:srgbClr val="A4A3A4"/>
          </p15:clr>
        </p15:guide>
        <p15:guide id="2" pos="21864" userDrawn="1">
          <p15:clr>
            <a:srgbClr val="A4A3A4"/>
          </p15:clr>
        </p15:guide>
        <p15:guide id="3" pos="10416" userDrawn="1">
          <p15:clr>
            <a:srgbClr val="A4A3A4"/>
          </p15:clr>
        </p15:guide>
        <p15:guide id="4" pos="590">
          <p15:clr>
            <a:srgbClr val="A4A3A4"/>
          </p15:clr>
        </p15:guide>
        <p15:guide id="5" pos="10957">
          <p15:clr>
            <a:srgbClr val="A4A3A4"/>
          </p15:clr>
        </p15:guide>
        <p15:guide id="6" pos="299">
          <p15:clr>
            <a:srgbClr val="A4A3A4"/>
          </p15:clr>
        </p15:guide>
        <p15:guide id="7" orient="horz" pos="19680" userDrawn="1">
          <p15:clr>
            <a:srgbClr val="A4A3A4"/>
          </p15:clr>
        </p15:guide>
        <p15:guide id="8" orient="horz" pos="3096" userDrawn="1">
          <p15:clr>
            <a:srgbClr val="A4A3A4"/>
          </p15:clr>
        </p15:guide>
        <p15:guide id="9" pos="31224" userDrawn="1">
          <p15:clr>
            <a:srgbClr val="A4A3A4"/>
          </p15:clr>
        </p15:guide>
        <p15:guide id="10" pos="16778">
          <p15:clr>
            <a:srgbClr val="A4A3A4"/>
          </p15:clr>
        </p15:guide>
        <p15:guide id="11" pos="29352"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varScale="1">
        <p:scale>
          <a:sx n="38" d="100"/>
          <a:sy n="38" d="100"/>
        </p:scale>
        <p:origin x="408" y="264"/>
      </p:cViewPr>
      <p:guideLst>
        <p:guide orient="horz" pos="8928"/>
        <p:guide pos="21864"/>
        <p:guide pos="10416"/>
        <p:guide pos="590"/>
        <p:guide pos="10957"/>
        <p:guide pos="299"/>
        <p:guide orient="horz" pos="19680"/>
        <p:guide orient="horz" pos="3096"/>
        <p:guide pos="31224"/>
        <p:guide pos="16778"/>
        <p:guide pos="29352"/>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localhost/Users/scgordon/ConceptMining/Presentations/LTERttImages/lineChartEachProfile.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770573503109443"/>
        </c:manualLayout>
      </c:layout>
      <c:lineChart>
        <c:grouping val="standard"/>
        <c:varyColors val="0"/>
        <c:ser>
          <c:idx val="0"/>
          <c:order val="0"/>
          <c:tx>
            <c:strRef>
              <c:f>RecommendationsAnalysis!$B$1</c:f>
              <c:strCache>
                <c:ptCount val="1"/>
                <c:pt idx="0">
                  <c:v>LTER_Completeness</c:v>
                </c:pt>
              </c:strCache>
            </c:strRef>
          </c:tx>
          <c:spPr>
            <a:ln w="152400" cap="rnd" cmpd="sng">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152400" cap="rnd">
              <a:solidFill>
                <a:schemeClr val="accent2">
                  <a:alpha val="66000"/>
                </a:schemeClr>
              </a:solidFill>
              <a:round/>
            </a:ln>
            <a:effectLst/>
          </c:spPr>
          <c:marker>
            <c:symbol val="circle"/>
            <c:size val="5"/>
            <c:spPr>
              <a:solidFill>
                <a:schemeClr val="accent2"/>
              </a:solidFill>
              <a:ln w="31750">
                <a:solidFill>
                  <a:schemeClr val="accent2">
                    <a:alpha val="0"/>
                  </a:schemeClr>
                </a:solidFill>
              </a:ln>
              <a:effectLst/>
            </c:spPr>
          </c:marker>
          <c:dPt>
            <c:idx val="3"/>
            <c:marker>
              <c:symbol val="circle"/>
              <c:size val="5"/>
              <c:spPr>
                <a:solidFill>
                  <a:schemeClr val="accent2"/>
                </a:solidFill>
                <a:ln w="31750">
                  <a:solidFill>
                    <a:schemeClr val="accent2">
                      <a:alpha val="0"/>
                    </a:schemeClr>
                  </a:solidFill>
                </a:ln>
                <a:effectLst/>
              </c:spPr>
            </c:marker>
            <c:bubble3D val="0"/>
            <c:spPr>
              <a:ln w="152400" cap="rnd">
                <a:solidFill>
                  <a:schemeClr val="accent2">
                    <a:alpha val="75000"/>
                  </a:schemeClr>
                </a:solidFill>
                <a:round/>
              </a:ln>
              <a:effectLst/>
            </c:spPr>
          </c:dPt>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1320969839832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Completeness</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LTER 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7539550729366"/>
          <c:y val="0.0376832621739191"/>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277297558205534"/>
          <c:w val="0.911530271632307"/>
          <c:h val="0.909357485004516"/>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48125983840249"/>
          <c:y val="0.102649050738766"/>
          <c:w val="0.859472990323057"/>
          <c:h val="0.778749257185909"/>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82207937231754"/>
                  <c:y val="0.0032290737460438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0422457616602534"/>
                      <c:h val="0.0223387830266866"/>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0401443133047"/>
                  <c:y val="-0.041772925228585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4000" b="0" i="0" baseline="0">
                <a:effectLst/>
              </a:rPr>
              <a:t>LTER </a:t>
            </a:r>
            <a:r>
              <a:rPr lang="en-US" sz="4000" b="0" i="0" baseline="0" smtClean="0">
                <a:effectLst/>
              </a:rPr>
              <a:t>Identification</a:t>
            </a:r>
            <a:r>
              <a:rPr lang="en-US" sz="4000" b="0" i="0" baseline="0" dirty="0">
                <a:effectLst/>
              </a:rPr>
              <a:t> </a:t>
            </a:r>
            <a:r>
              <a:rPr lang="en-US" sz="4000" smtClean="0"/>
              <a:t>Concept </a:t>
            </a:r>
            <a:r>
              <a:rPr lang="en-US" sz="4000" dirty="0"/>
              <a:t>Completeness</a:t>
            </a:r>
          </a:p>
        </c:rich>
      </c:tx>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manualLayout>
          <c:layoutTarget val="inner"/>
          <c:xMode val="edge"/>
          <c:yMode val="edge"/>
          <c:x val="0.0731061312106256"/>
          <c:y val="0.122423811484836"/>
          <c:w val="0.926618962477485"/>
          <c:h val="0.70103240085965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dLbls>
          <c:showLegendKey val="0"/>
          <c:showVal val="0"/>
          <c:showCatName val="0"/>
          <c:showSerName val="0"/>
          <c:showPercent val="0"/>
          <c:showBubbleSize val="0"/>
        </c:dLbls>
        <c:smooth val="0"/>
        <c:axId val="1868384304"/>
        <c:axId val="1817141296"/>
      </c:lineChart>
      <c:catAx>
        <c:axId val="1868384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141296"/>
        <c:crosses val="autoZero"/>
        <c:auto val="1"/>
        <c:lblAlgn val="ctr"/>
        <c:lblOffset val="100"/>
        <c:noMultiLvlLbl val="0"/>
      </c:catAx>
      <c:valAx>
        <c:axId val="1817141296"/>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68384304"/>
        <c:crosses val="autoZero"/>
        <c:crossBetween val="between"/>
        <c:majorUnit val="0.1"/>
        <c:minorUnit val="0.01"/>
      </c:valAx>
      <c:spPr>
        <a:noFill/>
        <a:ln>
          <a:noFill/>
        </a:ln>
        <a:effectLst/>
      </c:spPr>
    </c:plotArea>
    <c:legend>
      <c:legendPos val="b"/>
      <c:layout>
        <c:manualLayout>
          <c:xMode val="edge"/>
          <c:yMode val="edge"/>
          <c:x val="0.0596105483290369"/>
          <c:y val="0.883336135587285"/>
          <c:w val="0.939185832298917"/>
          <c:h val="0.0961920840920287"/>
        </c:manualLayout>
      </c:layout>
      <c:overlay val="0"/>
      <c:spPr>
        <a:noFill/>
        <a:ln>
          <a:noFill/>
        </a:ln>
        <a:effectLst/>
      </c:spPr>
      <c:txPr>
        <a:bodyPr rot="0" spcFirstLastPara="1" vertOverflow="ellipsis" vert="horz" wrap="square" anchor="ctr" anchorCtr="1"/>
        <a:lstStyle/>
        <a:p>
          <a:pPr algn="just">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696691" y="528480"/>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2456282"/>
            <a:ext cx="31737286" cy="120032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200" dirty="0" smtClean="0"/>
              <a:t>1. The </a:t>
            </a:r>
            <a:r>
              <a:rPr lang="en-US" sz="3200" dirty="0"/>
              <a:t>HDF </a:t>
            </a:r>
            <a:r>
              <a:rPr lang="en-US" sz="3200" dirty="0" smtClean="0"/>
              <a:t>Group, 2. </a:t>
            </a:r>
            <a:r>
              <a:rPr lang="en-US" sz="3200" dirty="0"/>
              <a:t>National Center for Ecological Analysis and </a:t>
            </a:r>
            <a:r>
              <a:rPr lang="en-US" sz="3200" dirty="0" smtClean="0"/>
              <a:t>Synthesis 3. United States Geological Society</a:t>
            </a:r>
            <a:endParaRPr lang="en-US" sz="32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1608" y="785850"/>
            <a:ext cx="4327164" cy="2310951"/>
          </a:xfrm>
          <a:prstGeom prst="rect">
            <a:avLst/>
          </a:prstGeom>
        </p:spPr>
      </p:pic>
      <p:pic>
        <p:nvPicPr>
          <p:cNvPr id="32" name="Picture 31"/>
          <p:cNvPicPr>
            <a:picLocks noChangeAspect="1"/>
          </p:cNvPicPr>
          <p:nvPr/>
        </p:nvPicPr>
        <p:blipFill>
          <a:blip r:embed="rId4"/>
          <a:stretch>
            <a:fillRect/>
          </a:stretch>
        </p:blipFill>
        <p:spPr>
          <a:xfrm>
            <a:off x="422264" y="456761"/>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491823"/>
            <a:ext cx="3556000" cy="928688"/>
          </a:xfrm>
          <a:prstGeom prst="rect">
            <a:avLst/>
          </a:prstGeom>
        </p:spPr>
      </p:pic>
      <p:sp>
        <p:nvSpPr>
          <p:cNvPr id="16" name="TextBox 15"/>
          <p:cNvSpPr txBox="1"/>
          <p:nvPr/>
        </p:nvSpPr>
        <p:spPr>
          <a:xfrm>
            <a:off x="17318736" y="4252639"/>
            <a:ext cx="16568928" cy="8217634"/>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smtClean="0"/>
              <a:t>DataONE’s</a:t>
            </a:r>
            <a:r>
              <a:rPr lang="en-US" sz="4000" dirty="0" smtClean="0"/>
              <a:t> </a:t>
            </a:r>
            <a:r>
              <a:rPr lang="en-US" sz="4000" dirty="0"/>
              <a:t>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from </a:t>
            </a:r>
            <a:r>
              <a:rPr lang="en-US" sz="4000" dirty="0" smtClean="0"/>
              <a:t>each year</a:t>
            </a:r>
            <a:r>
              <a:rPr lang="en-US" sz="4000" dirty="0" smtClean="0"/>
              <a:t> </a:t>
            </a:r>
            <a:r>
              <a:rPr lang="en-US" sz="4000" dirty="0"/>
              <a:t>2005-2016</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a:t>
            </a:r>
            <a:r>
              <a:rPr lang="en-US" sz="4000" dirty="0" smtClean="0"/>
              <a:t>in</a:t>
            </a:r>
            <a:r>
              <a:rPr lang="en-US" sz="4000" dirty="0" smtClean="0"/>
              <a:t> </a:t>
            </a:r>
            <a:r>
              <a:rPr lang="en-US" sz="4000" dirty="0" smtClean="0"/>
              <a:t>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a:t>
            </a:r>
            <a:r>
              <a:rPr lang="en-US" sz="4000" dirty="0" smtClean="0"/>
              <a:t>concepts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heterogeneity of each collection to completeness using signature score groups.</a:t>
            </a:r>
            <a:endParaRPr lang="en-US" sz="4000" dirty="0" smtClean="0"/>
          </a:p>
          <a:p>
            <a:endParaRPr lang="en-US" sz="4000" dirty="0" smtClean="0"/>
          </a:p>
          <a:p>
            <a:endParaRPr lang="en-US" sz="4000" dirty="0"/>
          </a:p>
        </p:txBody>
      </p:sp>
      <p:sp>
        <p:nvSpPr>
          <p:cNvPr id="18" name="TextBox 17"/>
          <p:cNvSpPr txBox="1"/>
          <p:nvPr/>
        </p:nvSpPr>
        <p:spPr>
          <a:xfrm>
            <a:off x="35221018" y="24247816"/>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  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4968725" y="31898235"/>
            <a:ext cx="30625142" cy="523220"/>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a:t>
            </a:r>
            <a:r>
              <a:rPr lang="en-US" sz="2800" dirty="0" smtClean="0">
                <a:cs typeface="Calibri"/>
              </a:rPr>
              <a:t>description </a:t>
            </a:r>
            <a:r>
              <a:rPr lang="en-US" sz="2800" dirty="0"/>
              <a:t>2. See top right of </a:t>
            </a:r>
            <a:r>
              <a:rPr lang="en-US" sz="2800" dirty="0">
                <a:cs typeface="Calibri"/>
              </a:rPr>
              <a:t>Evaluating and Evolving Metadata in Multiple Dialects, IN23C-1781 for a </a:t>
            </a:r>
            <a:r>
              <a:rPr lang="en-US" sz="2800" dirty="0" smtClean="0">
                <a:cs typeface="Calibri"/>
              </a:rPr>
              <a:t>description</a:t>
            </a:r>
            <a:endParaRPr lang="en-US" sz="2800" dirty="0"/>
          </a:p>
        </p:txBody>
      </p:sp>
      <p:sp>
        <p:nvSpPr>
          <p:cNvPr id="24" name="TextBox 23"/>
          <p:cNvSpPr txBox="1"/>
          <p:nvPr/>
        </p:nvSpPr>
        <p:spPr>
          <a:xfrm>
            <a:off x="1533402" y="425263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369932171"/>
              </p:ext>
            </p:extLst>
          </p:nvPr>
        </p:nvGraphicFramePr>
        <p:xfrm>
          <a:off x="961938" y="8880046"/>
          <a:ext cx="15545754" cy="8157410"/>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1898235"/>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620279515"/>
              </p:ext>
            </p:extLst>
          </p:nvPr>
        </p:nvGraphicFramePr>
        <p:xfrm>
          <a:off x="34611609" y="16133177"/>
          <a:ext cx="15339568" cy="818023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1581254295"/>
              </p:ext>
            </p:extLst>
          </p:nvPr>
        </p:nvGraphicFramePr>
        <p:xfrm>
          <a:off x="34611609" y="13230950"/>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2351493"/>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3" name="Chart 52"/>
          <p:cNvGraphicFramePr>
            <a:graphicFrameLocks noGrp="1"/>
          </p:cNvGraphicFramePr>
          <p:nvPr>
            <p:extLst>
              <p:ext uri="{D42A27DB-BD31-4B8C-83A1-F6EECF244321}">
                <p14:modId xmlns:p14="http://schemas.microsoft.com/office/powerpoint/2010/main" val="1661199250"/>
              </p:ext>
            </p:extLst>
          </p:nvPr>
        </p:nvGraphicFramePr>
        <p:xfrm>
          <a:off x="16970875" y="13009252"/>
          <a:ext cx="17090456" cy="18536081"/>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68457485"/>
              </p:ext>
            </p:extLst>
          </p:nvPr>
        </p:nvGraphicFramePr>
        <p:xfrm>
          <a:off x="961937" y="21655975"/>
          <a:ext cx="15835269" cy="9832541"/>
        </p:xfrm>
        <a:graphic>
          <a:graphicData uri="http://schemas.openxmlformats.org/drawingml/2006/chart">
            <c:chart xmlns:c="http://schemas.openxmlformats.org/drawingml/2006/chart" xmlns:r="http://schemas.openxmlformats.org/officeDocument/2006/relationships" r:id="rId10"/>
          </a:graphicData>
        </a:graphic>
      </p:graphicFrame>
      <p:sp>
        <p:nvSpPr>
          <p:cNvPr id="55" name="TextBox 54"/>
          <p:cNvSpPr txBox="1"/>
          <p:nvPr/>
        </p:nvSpPr>
        <p:spPr>
          <a:xfrm>
            <a:off x="35221017" y="28771210"/>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ethnographic perspective.</a:t>
            </a:r>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
        <p:nvSpPr>
          <p:cNvPr id="56" name="TextBox 55"/>
          <p:cNvSpPr txBox="1"/>
          <p:nvPr/>
        </p:nvSpPr>
        <p:spPr>
          <a:xfrm>
            <a:off x="1533402" y="16432540"/>
            <a:ext cx="15263804" cy="6370975"/>
          </a:xfrm>
          <a:prstGeom prst="rect">
            <a:avLst/>
          </a:prstGeom>
          <a:noFill/>
        </p:spPr>
        <p:txBody>
          <a:bodyPr wrap="square" rtlCol="0">
            <a:spAutoFit/>
          </a:bodyPr>
          <a:lstStyle/>
          <a:p>
            <a:r>
              <a:rPr lang="en-US" sz="4800" dirty="0" smtClean="0"/>
              <a:t>Premise</a:t>
            </a:r>
          </a:p>
          <a:p>
            <a:r>
              <a:rPr lang="en-US" sz="4000" dirty="0"/>
              <a:t>The LTER Completeness Recommendation includes concepts the LTER community considers important for creating high quality EML metadata.  Ideally the completeness of LTER metadata should improve over time. The graph below uses a theoretical model to illustrate how metadata completeness is improved over time. This </a:t>
            </a:r>
            <a:r>
              <a:rPr lang="en-US" sz="4000" dirty="0" smtClean="0"/>
              <a:t>model output uses </a:t>
            </a:r>
            <a:r>
              <a:rPr lang="en-US" sz="4000" dirty="0"/>
              <a:t>a </a:t>
            </a:r>
            <a:r>
              <a:rPr lang="en-US" sz="4000" dirty="0" smtClean="0"/>
              <a:t>metadata concept </a:t>
            </a:r>
            <a:r>
              <a:rPr lang="en-US" sz="4000" dirty="0"/>
              <a:t>improvement rate of </a:t>
            </a:r>
            <a:r>
              <a:rPr lang="en-US" sz="4000" dirty="0" smtClean="0"/>
              <a:t>50%, </a:t>
            </a:r>
            <a:r>
              <a:rPr lang="en-US" sz="4000" dirty="0"/>
              <a:t>and </a:t>
            </a:r>
            <a:r>
              <a:rPr lang="en-US" sz="4000" dirty="0" smtClean="0"/>
              <a:t>displays every fourth time step to simulate a </a:t>
            </a:r>
            <a:r>
              <a:rPr lang="en-US" sz="4000" dirty="0"/>
              <a:t>6 month </a:t>
            </a:r>
            <a:r>
              <a:rPr lang="en-US" sz="4000" dirty="0" smtClean="0"/>
              <a:t>period of curation for 1000 records.</a:t>
            </a:r>
            <a:endParaRPr lang="en-US" sz="4000" dirty="0"/>
          </a:p>
          <a:p>
            <a:endParaRPr lang="en-US" sz="4000" dirty="0"/>
          </a:p>
          <a:p>
            <a:endParaRPr lang="en-US" sz="4000" dirty="0" smtClean="0"/>
          </a:p>
        </p:txBody>
      </p:sp>
      <p:graphicFrame>
        <p:nvGraphicFramePr>
          <p:cNvPr id="58" name="Chart 57"/>
          <p:cNvGraphicFramePr>
            <a:graphicFrameLocks noGrp="1"/>
          </p:cNvGraphicFramePr>
          <p:nvPr>
            <p:extLst>
              <p:ext uri="{D42A27DB-BD31-4B8C-83A1-F6EECF244321}">
                <p14:modId xmlns:p14="http://schemas.microsoft.com/office/powerpoint/2010/main" val="922547972"/>
              </p:ext>
            </p:extLst>
          </p:nvPr>
        </p:nvGraphicFramePr>
        <p:xfrm>
          <a:off x="34611610" y="4252639"/>
          <a:ext cx="15339567" cy="9504254"/>
        </p:xfrm>
        <a:graphic>
          <a:graphicData uri="http://schemas.openxmlformats.org/drawingml/2006/chart">
            <c:chart xmlns:c="http://schemas.openxmlformats.org/drawingml/2006/chart" xmlns:r="http://schemas.openxmlformats.org/officeDocument/2006/relationships" r:id="rId11"/>
          </a:graphicData>
        </a:graphic>
      </p:graphicFrame>
      <p:sp>
        <p:nvSpPr>
          <p:cNvPr id="5" name="TextBox 4"/>
          <p:cNvSpPr txBox="1"/>
          <p:nvPr/>
        </p:nvSpPr>
        <p:spPr>
          <a:xfrm>
            <a:off x="690880" y="30530800"/>
            <a:ext cx="184731" cy="120924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13940</TotalTime>
  <Words>384</Words>
  <Application>Microsoft Macintosh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332</cp:revision>
  <dcterms:created xsi:type="dcterms:W3CDTF">2015-11-23T22:19:17Z</dcterms:created>
  <dcterms:modified xsi:type="dcterms:W3CDTF">2016-11-30T23:11:59Z</dcterms:modified>
</cp:coreProperties>
</file>

<file path=docProps/thumbnail.jpeg>
</file>